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8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8" autoAdjust="0"/>
    <p:restoredTop sz="94660"/>
  </p:normalViewPr>
  <p:slideViewPr>
    <p:cSldViewPr>
      <p:cViewPr>
        <p:scale>
          <a:sx n="76" d="100"/>
          <a:sy n="76" d="100"/>
        </p:scale>
        <p:origin x="-1152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Тема 10. Развитие агропромышленной интеграции, развитие рыночной </a:t>
            </a:r>
            <a:r>
              <a:rPr lang="ru-RU" sz="3600" b="1" dirty="0" smtClean="0">
                <a:latin typeface="Comic Sans MS" pitchFamily="66" charset="0"/>
              </a:rPr>
              <a:t>инфраструктуры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4200" b="1" dirty="0" smtClean="0">
                <a:solidFill>
                  <a:srgbClr val="003300"/>
                </a:solidFill>
                <a:latin typeface="Comic Sans MS" pitchFamily="66" charset="0"/>
              </a:rPr>
              <a:t>         </a:t>
            </a:r>
            <a:r>
              <a:rPr lang="ru-RU" sz="7400" b="1" dirty="0" smtClean="0">
                <a:solidFill>
                  <a:srgbClr val="003300"/>
                </a:solidFill>
                <a:latin typeface="Comic Sans MS" pitchFamily="66" charset="0"/>
              </a:rPr>
              <a:t>Вертикальная </a:t>
            </a:r>
            <a:r>
              <a:rPr lang="ru-RU" sz="7400" b="1" dirty="0" smtClean="0">
                <a:solidFill>
                  <a:srgbClr val="003300"/>
                </a:solidFill>
                <a:latin typeface="Comic Sans MS" pitchFamily="66" charset="0"/>
              </a:rPr>
              <a:t>интеграция означает объединение как минимум двух последовательных стадий производства продукта, при котором результаты предыдущей стадии служат исходными для последующей стадии. Чаще всего эти стадии относятся к разным отраслям производства и поэтому вертикальная интеграция носит межотраслевой характер.   Нередко   объединения   вертикального   вида интеграции,  кроме специализированного сельскохозяйственного производства и промышленного (заводы по переработке продукции), также охватывают заготовительные, транспортные и торговые организации. Некоторые учёные к вертикальной интеграции относят также систему заключения договоров между сельскохозяйственными       и промышленными перерабатывающими предприятиями. Однако правомерность такого отнесения остаётся дискуссионной.</a:t>
            </a:r>
          </a:p>
          <a:p>
            <a:pPr algn="just">
              <a:buNone/>
            </a:pPr>
            <a:r>
              <a:rPr lang="ru-RU" sz="7400" b="1" dirty="0" smtClean="0">
                <a:solidFill>
                  <a:srgbClr val="003300"/>
                </a:solidFill>
                <a:latin typeface="Comic Sans MS" pitchFamily="66" charset="0"/>
              </a:rPr>
              <a:t>         </a:t>
            </a:r>
            <a:r>
              <a:rPr lang="ru-RU" sz="7400" b="1" dirty="0" smtClean="0">
                <a:solidFill>
                  <a:srgbClr val="003300"/>
                </a:solidFill>
                <a:latin typeface="Comic Sans MS" pitchFamily="66" charset="0"/>
              </a:rPr>
              <a:t>Наряду </a:t>
            </a:r>
            <a:r>
              <a:rPr lang="ru-RU" sz="7400" b="1" dirty="0" smtClean="0">
                <a:solidFill>
                  <a:srgbClr val="003300"/>
                </a:solidFill>
                <a:latin typeface="Comic Sans MS" pitchFamily="66" charset="0"/>
              </a:rPr>
              <a:t>с существенными различиями между горизонтальной и вертикальной интеграцией имеется и некоторое сходство между ними: в том и другом случае объединение производится по признаку общности с точки зрения производства и сбыта тех или иных продуктов или оказания услуг. 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    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Только смешанная интеграция имеет принципиальные отличия как от горизонтальной, так и от вертикальной интеграции.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Правда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 отношении смешанной интеграции отсутствует общепризнанное понимание её сущности. Одни учёные относят к ней те случаи, когда при объединении производств и предприятий имеются одновременно элементы горизонтальной и вертикальной интеграции.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Смешанная интеграция</a:t>
            </a:r>
            <a:endParaRPr lang="ru-RU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Comic Sans MS" pitchFamily="66" charset="0"/>
              </a:rPr>
              <a:t>       </a:t>
            </a:r>
            <a:r>
              <a:rPr lang="ru-RU" b="1" dirty="0" smtClean="0">
                <a:latin typeface="Comic Sans MS" pitchFamily="66" charset="0"/>
              </a:rPr>
              <a:t>Под </a:t>
            </a:r>
            <a:r>
              <a:rPr lang="ru-RU" b="1" dirty="0" smtClean="0">
                <a:latin typeface="Comic Sans MS" pitchFamily="66" charset="0"/>
              </a:rPr>
              <a:t>смешанной интеграцией понимают организационное объединение производств и предприятий различного профиля, не имеющих между собой технической общности по производству и сбыту определённого товара. В научной литературе западных стран этот вид интеграции называют </a:t>
            </a:r>
            <a:r>
              <a:rPr lang="ru-RU" b="1" dirty="0" err="1" smtClean="0">
                <a:latin typeface="Comic Sans MS" pitchFamily="66" charset="0"/>
              </a:rPr>
              <a:t>конгломеративной</a:t>
            </a:r>
            <a:r>
              <a:rPr lang="ru-RU" b="1" dirty="0" smtClean="0">
                <a:latin typeface="Comic Sans MS" pitchFamily="66" charset="0"/>
              </a:rPr>
              <a:t>, поскольку объединяемые при этом предприятия и фирмы не имеют между собой какой-либо связи производственного или функционального характера, что является одной из важнейших особенностей конгломерата.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нашей республике интеграция проявляется в развитии производства строительных материалов в сельскохозяйственных предприятиях, в производственной кооперации сельскохозяйственных и промышленных предприятий по совместной организации в сельскохозяйственных предприятиях промышленных цехов для производства комплектующих деталей и узлов к товарам народного потребления и производственно-технического назначения, в создании подсобных предприятий по производству сельскохозяйственных продуктов в составе промышленных комбинатов, объединений и т.д. Она характерна также для </a:t>
            </a:r>
            <a:r>
              <a:rPr lang="ru-RU" b="1" dirty="0" err="1" smtClean="0">
                <a:solidFill>
                  <a:srgbClr val="003300"/>
                </a:solidFill>
                <a:latin typeface="Comic Sans MS" pitchFamily="66" charset="0"/>
              </a:rPr>
              <a:t>райпромкомбинатов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и </a:t>
            </a:r>
            <a:r>
              <a:rPr lang="ru-RU" b="1" dirty="0" err="1" smtClean="0">
                <a:solidFill>
                  <a:srgbClr val="003300"/>
                </a:solidFill>
                <a:latin typeface="Comic Sans MS" pitchFamily="66" charset="0"/>
              </a:rPr>
              <a:t>райпищекомбинатов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Процесс организации агропромышленных формирований в стране развивается в различных направлениях. Обобщение практики позволяет выделять следующие основные пути создания АПФ:</a:t>
            </a:r>
            <a:b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</a:br>
            <a:endParaRPr lang="ru-RU" sz="24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91264" cy="428133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003300"/>
                </a:solidFill>
              </a:rPr>
              <a:t>1.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Строительство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новых государственных агропромышленных формирований.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2.Объединение 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ранее   обособленных   взаимосвязанных сельскохозяйственных    промышленных    и    других предприятий и организаций.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3.Развитие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промышленной деятельности в существующих сельскохозяйственных предприятиях.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4.Создание     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межхозяйственных  предприятий и объединений агропромышленного типа.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3300"/>
                </a:solidFill>
                <a:latin typeface="Comic Sans MS" pitchFamily="66" charset="0"/>
              </a:rPr>
              <a:t>Программа по развитию агропромышленного    комплекса (далее - АПК) в Республике  Казахстан на </a:t>
            </a:r>
            <a:r>
              <a:rPr lang="ru-RU" sz="1800" b="1" dirty="0" smtClean="0">
                <a:solidFill>
                  <a:srgbClr val="003300"/>
                </a:solidFill>
                <a:latin typeface="Comic Sans MS" pitchFamily="66" charset="0"/>
              </a:rPr>
              <a:t>2010-2014 </a:t>
            </a:r>
            <a:r>
              <a:rPr lang="ru-RU" sz="1800" b="1" dirty="0" smtClean="0">
                <a:solidFill>
                  <a:srgbClr val="003300"/>
                </a:solidFill>
                <a:latin typeface="Comic Sans MS" pitchFamily="66" charset="0"/>
              </a:rPr>
              <a:t>годы</a:t>
            </a:r>
            <a:endParaRPr lang="ru-RU" sz="18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</a:t>
            </a:r>
            <a:r>
              <a:rPr lang="ru-RU" sz="5800" b="1" dirty="0" smtClean="0">
                <a:solidFill>
                  <a:srgbClr val="003300"/>
                </a:solidFill>
                <a:latin typeface="Comic Sans MS" pitchFamily="66" charset="0"/>
              </a:rPr>
              <a:t>Основание    </a:t>
            </a:r>
            <a:r>
              <a:rPr lang="ru-RU" sz="5800" b="1" dirty="0" smtClean="0">
                <a:solidFill>
                  <a:srgbClr val="003300"/>
                </a:solidFill>
                <a:latin typeface="Comic Sans MS" pitchFamily="66" charset="0"/>
              </a:rPr>
              <a:t>для разработки   :       </a:t>
            </a:r>
          </a:p>
          <a:p>
            <a:pPr algn="just">
              <a:buNone/>
            </a:pPr>
            <a:r>
              <a:rPr lang="ru-RU" sz="5800" b="1" dirty="0" smtClean="0">
                <a:solidFill>
                  <a:srgbClr val="003300"/>
                </a:solidFill>
                <a:latin typeface="Comic Sans MS" pitchFamily="66" charset="0"/>
              </a:rPr>
              <a:t>   </a:t>
            </a:r>
            <a:r>
              <a:rPr lang="ru-RU" sz="5800" b="1" dirty="0" smtClean="0">
                <a:solidFill>
                  <a:srgbClr val="003300"/>
                </a:solidFill>
                <a:latin typeface="Comic Sans MS" pitchFamily="66" charset="0"/>
              </a:rPr>
              <a:t>     Указ </a:t>
            </a:r>
            <a:r>
              <a:rPr lang="ru-RU" sz="5800" b="1" dirty="0" smtClean="0">
                <a:solidFill>
                  <a:srgbClr val="003300"/>
                </a:solidFill>
                <a:latin typeface="Comic Sans MS" pitchFamily="66" charset="0"/>
              </a:rPr>
              <a:t>Президента Республики Казахстан от 19 марта 2010 года № 958 "О Государственной программе по форсированному индустриально-инновационному развитию Республики Казахстан на </a:t>
            </a:r>
            <a:r>
              <a:rPr lang="ru-RU" sz="5800" b="1" dirty="0" smtClean="0">
                <a:solidFill>
                  <a:srgbClr val="003300"/>
                </a:solidFill>
                <a:latin typeface="Comic Sans MS" pitchFamily="66" charset="0"/>
              </a:rPr>
              <a:t>2010-2014 </a:t>
            </a:r>
            <a:r>
              <a:rPr lang="ru-RU" sz="5800" b="1" dirty="0" smtClean="0">
                <a:solidFill>
                  <a:srgbClr val="003300"/>
                </a:solidFill>
                <a:latin typeface="Comic Sans MS" pitchFamily="66" charset="0"/>
              </a:rPr>
              <a:t>годы и признании утратившими силу некоторых указов Президента Республики Казахстан</a:t>
            </a:r>
            <a:r>
              <a:rPr lang="ru-RU" sz="5800" b="1" dirty="0" smtClean="0">
                <a:solidFill>
                  <a:srgbClr val="003300"/>
                </a:solidFill>
                <a:latin typeface="Comic Sans MS" pitchFamily="66" charset="0"/>
              </a:rPr>
              <a:t>", постановление </a:t>
            </a:r>
            <a:r>
              <a:rPr lang="ru-RU" sz="5800" b="1" dirty="0" smtClean="0">
                <a:solidFill>
                  <a:srgbClr val="003300"/>
                </a:solidFill>
                <a:latin typeface="Comic Sans MS" pitchFamily="66" charset="0"/>
              </a:rPr>
              <a:t>Правительства Республики  Казахстан от 14 апреля 2010 года № 302 "Об утверждении Плана мероприятий</a:t>
            </a:r>
          </a:p>
          <a:p>
            <a:pPr algn="just">
              <a:buNone/>
            </a:pPr>
            <a:r>
              <a:rPr lang="ru-RU" sz="5800" b="1" dirty="0" smtClean="0">
                <a:solidFill>
                  <a:srgbClr val="003300"/>
                </a:solidFill>
                <a:latin typeface="Comic Sans MS" pitchFamily="66" charset="0"/>
              </a:rPr>
              <a:t>      Правительства Республики Казахстан по реализации Государственной программы по форсированному индустриально-инновационному  развитию Республики Казахстан на </a:t>
            </a:r>
            <a:r>
              <a:rPr lang="ru-RU" sz="5800" b="1" dirty="0" smtClean="0">
                <a:solidFill>
                  <a:srgbClr val="003300"/>
                </a:solidFill>
                <a:latin typeface="Comic Sans MS" pitchFamily="66" charset="0"/>
              </a:rPr>
              <a:t>2010-2014 </a:t>
            </a:r>
            <a:r>
              <a:rPr lang="ru-RU" sz="5800" b="1" dirty="0" smtClean="0">
                <a:solidFill>
                  <a:srgbClr val="003300"/>
                </a:solidFill>
                <a:latin typeface="Comic Sans MS" pitchFamily="66" charset="0"/>
              </a:rPr>
              <a:t>годы"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411807"/>
          </a:xfrm>
        </p:spPr>
        <p:txBody>
          <a:bodyPr/>
          <a:lstStyle/>
          <a:p>
            <a:pPr algn="just">
              <a:buNone/>
            </a:pPr>
            <a:r>
              <a:rPr lang="ru-RU" b="1" u="sng" dirty="0" smtClean="0">
                <a:solidFill>
                  <a:srgbClr val="003300"/>
                </a:solidFill>
                <a:latin typeface="Comic Sans MS" pitchFamily="66" charset="0"/>
              </a:rPr>
              <a:t>Ответственный исполнитель: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Министерство сельского хозяйства Республики Казахстан</a:t>
            </a:r>
          </a:p>
          <a:p>
            <a:pPr algn="just">
              <a:buNone/>
            </a:pPr>
            <a:r>
              <a:rPr lang="ru-RU" b="1" u="sng" dirty="0" smtClean="0">
                <a:solidFill>
                  <a:srgbClr val="003300"/>
                </a:solidFill>
                <a:latin typeface="Comic Sans MS" pitchFamily="66" charset="0"/>
              </a:rPr>
              <a:t>Цель: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Развитие конкурентоспособного агропромышленного комплекса страны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, обеспечивающего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продовольственную безопасность и увеличение экспорта продукции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003300"/>
                </a:solidFill>
                <a:latin typeface="Comic Sans MS" pitchFamily="66" charset="0"/>
              </a:rPr>
              <a:t>З</a:t>
            </a:r>
            <a:r>
              <a:rPr lang="ru-RU" b="1" u="sng" dirty="0" smtClean="0">
                <a:solidFill>
                  <a:srgbClr val="003300"/>
                </a:solidFill>
                <a:latin typeface="Comic Sans MS" pitchFamily="66" charset="0"/>
              </a:rPr>
              <a:t>адачи</a:t>
            </a:r>
            <a:r>
              <a:rPr lang="ru-RU" b="1" u="sng" dirty="0" smtClean="0">
                <a:solidFill>
                  <a:srgbClr val="003300"/>
                </a:solidFill>
                <a:latin typeface="Comic Sans MS" pitchFamily="66" charset="0"/>
              </a:rPr>
              <a:t>: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</a:b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77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производство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качественной конкурентоспособной сельскохозяйственной продукции для покрытия потребностей внутреннего рынка и занятия экспортных ниш на основе принципов устойчивого развития;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развитие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современной инфраструктуры АПК;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концентрация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научных исследований на приоритетных направлениях АПК в соответствии с социально-экономическим развитием страны и трендами мировой науки;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подготовка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высококвалифицированных кадров для нужд АПК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Целевые индикаторы 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Обеспечение продовольственной безопасности внутреннего рынка;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увеличение валовой добавленной стоимости АПК не менее чем на 16 %;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производство качественной сельскохозяйственной продукции соответствующей требованиям технических регламентов и стандартов;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повышение производительности труда в АПК с 3 000 долларов США на одного занятого  в сельском хозяйстве к 2015 году не менее чем в 2 раза;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наращивание экспортного потенциала аграрной отрасли в общем объеме экспорта страны к 2015 году до 8 %;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обеспечение более 80 % внутреннего рынка продовольственных товаров отечественными  продуктами питания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РЫНОЧНАЯ ИНФРАСТРУКТУРА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200" b="1" dirty="0" smtClean="0">
                <a:latin typeface="Comic Sans MS" pitchFamily="66" charset="0"/>
              </a:rPr>
              <a:t>        совокупность институтов, обеспечивающих нормальное </a:t>
            </a:r>
            <a:r>
              <a:rPr lang="ru-RU" sz="2200" b="1" dirty="0" smtClean="0">
                <a:latin typeface="Comic Sans MS" pitchFamily="66" charset="0"/>
              </a:rPr>
              <a:t>                                  </a:t>
            </a:r>
            <a:r>
              <a:rPr lang="ru-RU" sz="2200" b="1" dirty="0" smtClean="0">
                <a:latin typeface="Comic Sans MS" pitchFamily="66" charset="0"/>
              </a:rPr>
              <a:t>функционирование рыночной экономики.</a:t>
            </a:r>
          </a:p>
          <a:p>
            <a:endParaRPr lang="ru-RU" b="1" dirty="0">
              <a:latin typeface="Comic Sans MS" pitchFamily="66" charset="0"/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928662" y="3000372"/>
            <a:ext cx="7572428" cy="1928826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Организационная база инфраструктуры рынка включает снабженческо-сбытовые, брокерские и другие посреднические организации, коммерческие фирмы крупных промышленных предприятий.</a:t>
            </a:r>
            <a:endParaRPr lang="ru-RU" sz="20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85794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Цель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: Раскрыть агропромышленной интеграции в условиях рыночных отношений, изучить виды и формы интеграции, пути создания агропромышленных формирований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Перечень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вопросов, выносимых для рассмотрения:</a:t>
            </a:r>
          </a:p>
          <a:p>
            <a:pPr lvl="0"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Понятие, сущность и значение агропромышленной   интеграции</a:t>
            </a:r>
          </a:p>
          <a:p>
            <a:pPr lvl="0"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Факторы развития агропромышленной интеграции сельскохозяйственных предприятий     </a:t>
            </a:r>
          </a:p>
          <a:p>
            <a:pPr lvl="0"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Виды агропромышленной интеграции</a:t>
            </a:r>
          </a:p>
          <a:p>
            <a:pPr lvl="0"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Пути создания агропромышленных формирований</a:t>
            </a:r>
          </a:p>
          <a:p>
            <a:pPr lvl="0"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Организационные      формы      кооперации      и агропромышленной интеграции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Продуктом инфраструктуры является посредническая </a:t>
            </a: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услуга</a:t>
            </a:r>
            <a:r>
              <a:rPr lang="ru-RU" sz="3100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1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1500174"/>
            <a:ext cx="8286808" cy="164307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Можно выделить две основные функции инфраструктуры рыночного типа (или рыночной инфраструктуры в широком смысле), обусловленные природой рыночной экономики</a:t>
            </a:r>
            <a:endParaRPr lang="ru-RU" sz="20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3429000"/>
            <a:ext cx="3571900" cy="3429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а) обеспечение бесперебойного функционирования хозяйственных взаимосвязей и взаимодействия субъектов рыночной экономики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29190" y="3429000"/>
            <a:ext cx="3714776" cy="3429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б) регулирование движения товарно-денежных потоков. В качестве субъектов рыночной экономики мы рассматриваем, с одной стороны, владельцев ресурсов и владельцев продуктов, а с другой – коммерческие структуры и государство.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7"/>
            <a:ext cx="8229600" cy="357588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Рыночная инфраструктура включает в себя большое количество элементов, которые тесно связаны между собой и в совокупности играют важную роль в экономике.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Их можно разделить на две группы –институты общего назначения  и специальные институты.</a:t>
            </a:r>
            <a:endParaRPr lang="ru-RU" sz="30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28596" y="3857628"/>
            <a:ext cx="3643338" cy="3000372"/>
          </a:xfrm>
          <a:prstGeom prst="round2Diag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предполагает также участие в реализации и иных задачей и целей, особенно если учесть, что многие из этих элементов принадлежат государству и используются не только в бизнесе в коммерческих целях. 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44008" y="3857628"/>
            <a:ext cx="3643338" cy="3000372"/>
          </a:xfrm>
          <a:prstGeom prst="round2Diag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обычно  сводится к выполнению той или иной функции в составе рыночной инфраструктуры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003300"/>
                </a:solidFill>
                <a:latin typeface="Comic Sans MS" pitchFamily="66" charset="0"/>
              </a:rPr>
              <a:t>Инфраструктура рынка выполняет целый ряд функций, среди которых можно выделить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-   </a:t>
            </a:r>
            <a:r>
              <a:rPr lang="ru-RU" b="1" dirty="0" smtClean="0">
                <a:latin typeface="Comic Sans MS" pitchFamily="66" charset="0"/>
              </a:rPr>
              <a:t>обеспечение непрерывного процесса купли-продажи товаров, ресурсов, капиталов;</a:t>
            </a:r>
          </a:p>
          <a:p>
            <a:pPr algn="just">
              <a:buNone/>
            </a:pPr>
            <a:endParaRPr lang="ru-RU" b="1" dirty="0" smtClean="0">
              <a:latin typeface="Comic Sans MS" pitchFamily="66" charset="0"/>
            </a:endParaRPr>
          </a:p>
          <a:p>
            <a:pPr algn="just">
              <a:buNone/>
            </a:pPr>
            <a:r>
              <a:rPr lang="ru-RU" b="1" dirty="0" smtClean="0">
                <a:latin typeface="Comic Sans MS" pitchFamily="66" charset="0"/>
              </a:rPr>
              <a:t>- распределение товарных потоков по отраслям, регионам;</a:t>
            </a:r>
          </a:p>
          <a:p>
            <a:pPr algn="just">
              <a:buNone/>
            </a:pPr>
            <a:endParaRPr lang="ru-RU" b="1" dirty="0" smtClean="0">
              <a:latin typeface="Comic Sans MS" pitchFamily="66" charset="0"/>
            </a:endParaRPr>
          </a:p>
          <a:p>
            <a:pPr algn="just">
              <a:buNone/>
            </a:pPr>
            <a:r>
              <a:rPr lang="ru-RU" b="1" dirty="0" smtClean="0">
                <a:latin typeface="Comic Sans MS" pitchFamily="66" charset="0"/>
              </a:rPr>
              <a:t>- формирование рыночной конъюнктуры;</a:t>
            </a:r>
          </a:p>
          <a:p>
            <a:pPr algn="just">
              <a:buNone/>
            </a:pPr>
            <a:endParaRPr lang="ru-RU" b="1" dirty="0" smtClean="0">
              <a:latin typeface="Comic Sans MS" pitchFamily="66" charset="0"/>
            </a:endParaRPr>
          </a:p>
          <a:p>
            <a:pPr algn="just">
              <a:buNone/>
            </a:pPr>
            <a:r>
              <a:rPr lang="ru-RU" b="1" dirty="0" smtClean="0">
                <a:latin typeface="Comic Sans MS" pitchFamily="66" charset="0"/>
              </a:rPr>
              <a:t>- повышение оперативности и эффективности работы рыночных субъектов на основе специализации отдельных субъектов экономики и видов деятельности;</a:t>
            </a:r>
          </a:p>
          <a:p>
            <a:pPr algn="just">
              <a:buNone/>
            </a:pPr>
            <a:endParaRPr lang="ru-RU" b="1" dirty="0" smtClean="0">
              <a:latin typeface="Comic Sans MS" pitchFamily="66" charset="0"/>
            </a:endParaRPr>
          </a:p>
          <a:p>
            <a:pPr algn="just">
              <a:buNone/>
            </a:pPr>
            <a:r>
              <a:rPr lang="ru-RU" b="1" dirty="0" smtClean="0">
                <a:latin typeface="Comic Sans MS" pitchFamily="66" charset="0"/>
              </a:rPr>
              <a:t>- достижение сбалансированности рынка.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ЭЛЕМЕНТЫ РЫНОЧНОЙ Инфраструктуры 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1484784"/>
            <a:ext cx="8406676" cy="91549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Одним из традиционных элементов инфраструктуры является биржа. На бирже торгуют товарами, ценными бумагами и валютой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2636912"/>
            <a:ext cx="8392446" cy="7920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Вторая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важная часть рыночной инфраструктуры – это кредитно-финансовая система. Эта система включает в себя банки и небанковские финансовые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институты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3573016"/>
            <a:ext cx="8320438" cy="142762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Третьей важной частью инфраструктуры рынка является налоговая система государства. Ее основу составляют налоговые ставки (налоги) – это абсолютная или процентная доля дохода физических или юридических лиц, которая перечисляется в бюджет государства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5157192"/>
            <a:ext cx="8320438" cy="77213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Налоговая система в совокупности с расходами государства образует четвертый элемент инфраструктуры рынка – систему государственных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финансов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6072182"/>
            <a:ext cx="8429684" cy="78581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Пятый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элемент рыночной инфраструктуры связан с рынком труда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Инфраструктура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- это обязательный компонент любой целостной экономической системы и подсистемы. Она представляет собой составную часть общего устройства экономической или политэкономической жизни, носящую подчиненный вспомогательный характер и обеспечивающую нормальную хозяйственную деятельность экономики или политической системы в целом.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Без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инфраструктуры рынок не смог бы выполнять возложенные на него функции по товарообмену. Она является фундаментом рыночной системы любого государства, даже того, которое не приемлет рыночную модель экономики.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Иными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словами, инфраструктура является средством осуществления функций рынка посредством ее взаимосвязанных институтов и подструктур.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u="sng" dirty="0" smtClean="0">
                <a:latin typeface="Comic Sans MS" pitchFamily="66" charset="0"/>
              </a:rPr>
              <a:t>Контрольные вопросы для самопроверки.</a:t>
            </a:r>
            <a:endParaRPr lang="ru-RU" sz="2800" b="1" dirty="0" smtClean="0">
              <a:latin typeface="Comic Sans MS" pitchFamily="66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Дайте определение интеграции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Назовите факторы агропромышленной интеграции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Укажите виды агропромышленной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интеграции</a:t>
            </a:r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Перечислите возможные пути создания </a:t>
            </a:r>
            <a:r>
              <a:rPr lang="ru-RU" b="1" smtClean="0">
                <a:solidFill>
                  <a:srgbClr val="003300"/>
                </a:solidFill>
                <a:latin typeface="Comic Sans MS" pitchFamily="66" charset="0"/>
              </a:rPr>
              <a:t>агропромышленных </a:t>
            </a:r>
            <a:r>
              <a:rPr lang="ru-RU" b="1" smtClean="0">
                <a:solidFill>
                  <a:srgbClr val="003300"/>
                </a:solidFill>
                <a:latin typeface="Comic Sans MS" pitchFamily="66" charset="0"/>
              </a:rPr>
              <a:t>формирований</a:t>
            </a:r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Перечислите элементы рыночной инфраструктуры</a:t>
            </a:r>
          </a:p>
          <a:p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Агропромышленная интеграции – это организационно-экономическое понятие, характеризующее сознательное, планомерно-регулируемое объединение и развитие сельского хозяйства и промышленных: производств,  а также сочетание и соединение связанных с ними видов труда одними и теми же людьми.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В настоящее время агропромышленная интеграция в Республике Казахстан чётко проявляется на </a:t>
            </a:r>
            <a:r>
              <a:rPr lang="ru-RU" b="1" u="sng" dirty="0" smtClean="0">
                <a:solidFill>
                  <a:srgbClr val="003300"/>
                </a:solidFill>
                <a:latin typeface="Comic Sans MS" pitchFamily="66" charset="0"/>
              </a:rPr>
              <a:t>макро- мезо- </a:t>
            </a:r>
            <a:r>
              <a:rPr lang="ru-RU" b="1" u="sng" dirty="0" smtClean="0">
                <a:solidFill>
                  <a:srgbClr val="003300"/>
                </a:solidFill>
                <a:latin typeface="Comic Sans MS" pitchFamily="66" charset="0"/>
              </a:rPr>
              <a:t>микро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уровнях. 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84984"/>
            <a:ext cx="4560168" cy="3420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Всю   совокупность   факторов   агропромышленной интеграции можно условно разделить на </a:t>
            </a:r>
            <a:r>
              <a:rPr lang="ru-RU" b="1" u="sng" dirty="0" smtClean="0">
                <a:solidFill>
                  <a:srgbClr val="003300"/>
                </a:solidFill>
                <a:latin typeface="Comic Sans MS" pitchFamily="66" charset="0"/>
              </a:rPr>
              <a:t>шесть групп.</a:t>
            </a:r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1.Естественные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2.Социальные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3.Экономические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4.Организационные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5.Технические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6.Технологические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В науке и мировой практике различают три вида интеграции производства: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</a:rPr>
              <a:t>Горизонтальная</a:t>
            </a:r>
            <a:endParaRPr lang="ru-RU" b="1" dirty="0" smtClean="0">
              <a:solidFill>
                <a:srgbClr val="0033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</a:rPr>
              <a:t>Вертикальная</a:t>
            </a:r>
            <a:endParaRPr lang="ru-RU" b="1" dirty="0" smtClean="0">
              <a:solidFill>
                <a:srgbClr val="0033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</a:rPr>
              <a:t>С</a:t>
            </a:r>
            <a:r>
              <a:rPr lang="ru-RU" b="1" dirty="0" smtClean="0">
                <a:solidFill>
                  <a:srgbClr val="003300"/>
                </a:solidFill>
              </a:rPr>
              <a:t>мешанная</a:t>
            </a:r>
            <a:r>
              <a:rPr lang="ru-RU" b="1" dirty="0" smtClean="0">
                <a:solidFill>
                  <a:srgbClr val="003300"/>
                </a:solidFill>
              </a:rPr>
              <a:t>. </a:t>
            </a:r>
          </a:p>
          <a:p>
            <a:pPr>
              <a:buNone/>
            </a:pPr>
            <a:endParaRPr lang="ru-RU" dirty="0" smtClean="0">
              <a:solidFill>
                <a:srgbClr val="0033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Наиболее известны две первые из них.</a:t>
            </a:r>
          </a:p>
          <a:p>
            <a:endParaRPr lang="ru-RU" dirty="0">
              <a:solidFill>
                <a:srgbClr val="0033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Горизонтальная (внутриотраслевая) интеграция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Горизонтальная </a:t>
            </a: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(внутриотраслевая) интеграция - это организационное объединение производств и предприятий, действовавших до их объединения в одной и той же отрасли сельского хозяйства или промышленности, производящих однородную продукцию или выполняющих однородные операции по её производству. Наиболее чётко этот принцип интеграции проявился при укрупнении колхозов и создании межхозяйственных предприятий и организаций. Как процесс сосредоточения в одном хозяйстве ряда производственных единиц, горизонтальная интеграция чаще всего носит внутриотраслевой межхозяйственный характер. </a:t>
            </a:r>
          </a:p>
          <a:p>
            <a:endParaRPr lang="ru-RU" sz="3400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286412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Появление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предприятий и организаций горизонтального типа вызвано развитием производительных сил, ростом </a:t>
            </a:r>
            <a:r>
              <a:rPr lang="ru-RU" b="1" dirty="0" err="1" smtClean="0">
                <a:solidFill>
                  <a:srgbClr val="003300"/>
                </a:solidFill>
                <a:latin typeface="Comic Sans MS" pitchFamily="66" charset="0"/>
              </a:rPr>
              <a:t>фондоёмкости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производства, экономическими преимуществами крупных горизонтальных объединений над разрозненно действующими однотипными предприятиями, усилением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и      усложнением      интегрирующих производственно-экономических        связей,        которые восьмикратно возрастают при каждом удвоении объёма производства. Организации и предприятия горизонтального вида интеграции способствуют дальнейшему повышению концентрации и углублению специализации производства, внедрению индустриальных средств и методов ведения сельского хозяйства и создают предпосылки для развития вертикальной интеграции.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  <a:latin typeface="Comic Sans MS" pitchFamily="66" charset="0"/>
              </a:rPr>
              <a:t>Вертикальная  (межотраслевая) интеграция</a:t>
            </a:r>
            <a:endParaRPr lang="ru-RU" sz="36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/>
              <a:t>          </a:t>
            </a: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Под </a:t>
            </a: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вертикальной (межотраслевой) интеграцией обычно понимают организационное объединение предприятий и производств, действовавших ранее в смежных и взаимосвязанных отраслях производства или обслуживания. Обычно оно ведёт к сосредоточению под единым управлением всех или основных звеньев производств и обращения: от выращивания сельскохозяйственного сырья до реализации готовых к употреблению конечных продуктов. При этом предприятия, производящие конечный продукт, объединяются с предприятиями, специализирующимися на определённых стадиях или фазах процесса производства этого продукта.</a:t>
            </a:r>
            <a:endParaRPr lang="ru-RU" sz="34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1474</Words>
  <Application>Microsoft Office PowerPoint</Application>
  <PresentationFormat>Экран (4:3)</PresentationFormat>
  <Paragraphs>95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Тема 10. Развитие агропромышленной интеграции, развитие рыночной инфраструктуры</vt:lpstr>
      <vt:lpstr>Слайд 2</vt:lpstr>
      <vt:lpstr>Слайд 3</vt:lpstr>
      <vt:lpstr>Слайд 4</vt:lpstr>
      <vt:lpstr>Слайд 5</vt:lpstr>
      <vt:lpstr>Слайд 6</vt:lpstr>
      <vt:lpstr>Горизонтальная (внутриотраслевая) интеграция</vt:lpstr>
      <vt:lpstr>Слайд 8</vt:lpstr>
      <vt:lpstr>Вертикальная  (межотраслевая) интеграция</vt:lpstr>
      <vt:lpstr>Слайд 10</vt:lpstr>
      <vt:lpstr>Слайд 11</vt:lpstr>
      <vt:lpstr>Смешанная интеграция</vt:lpstr>
      <vt:lpstr>Слайд 13</vt:lpstr>
      <vt:lpstr>Процесс организации агропромышленных формирований в стране развивается в различных направлениях. Обобщение практики позволяет выделять следующие основные пути создания АПФ: </vt:lpstr>
      <vt:lpstr>Программа по развитию агропромышленного    комплекса (далее - АПК) в Республике  Казахстан на 2010-2014 годы</vt:lpstr>
      <vt:lpstr>Слайд 16</vt:lpstr>
      <vt:lpstr>Задачи: </vt:lpstr>
      <vt:lpstr>Целевые индикаторы </vt:lpstr>
      <vt:lpstr>РЫНОЧНАЯ ИНФРАСТРУКТУРА</vt:lpstr>
      <vt:lpstr>  Продуктом инфраструктуры является посредническая услуга  </vt:lpstr>
      <vt:lpstr>Слайд 21</vt:lpstr>
      <vt:lpstr>  Инфраструктура рынка выполняет целый ряд функций, среди которых можно выделить </vt:lpstr>
      <vt:lpstr>ЭЛЕМЕНТЫ РЫНОЧНОЙ Инфраструктуры 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агропромышленной интеграции, развитие рыночной инфраструктуры</dc:title>
  <dc:creator>User</dc:creator>
  <cp:lastModifiedBy>Оля</cp:lastModifiedBy>
  <cp:revision>13</cp:revision>
  <dcterms:created xsi:type="dcterms:W3CDTF">2013-11-16T15:20:07Z</dcterms:created>
  <dcterms:modified xsi:type="dcterms:W3CDTF">2014-01-11T07:10:41Z</dcterms:modified>
</cp:coreProperties>
</file>